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360" r:id="rId2"/>
    <p:sldId id="394" r:id="rId3"/>
    <p:sldId id="395" r:id="rId4"/>
    <p:sldId id="398" r:id="rId5"/>
    <p:sldId id="399" r:id="rId6"/>
    <p:sldId id="400" r:id="rId7"/>
    <p:sldId id="401" r:id="rId8"/>
    <p:sldId id="402" r:id="rId9"/>
    <p:sldId id="404" r:id="rId10"/>
    <p:sldId id="408" r:id="rId11"/>
    <p:sldId id="409" r:id="rId12"/>
    <p:sldId id="413" r:id="rId13"/>
    <p:sldId id="414" r:id="rId14"/>
    <p:sldId id="415" r:id="rId15"/>
    <p:sldId id="363" r:id="rId16"/>
    <p:sldId id="423" r:id="rId17"/>
    <p:sldId id="420" r:id="rId18"/>
    <p:sldId id="422" r:id="rId19"/>
    <p:sldId id="416" r:id="rId20"/>
    <p:sldId id="417" r:id="rId21"/>
    <p:sldId id="280" r:id="rId22"/>
    <p:sldId id="361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10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028FF-E81B-42A2-90BE-110DD074A5F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6731FC-2553-4C4C-8401-15832E34F68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Национальный совет при Президенте РФ по профессиональным квалификациям</a:t>
          </a:r>
          <a:endParaRPr lang="ru-RU" sz="2000" b="1" u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3542D-F4BC-4DAC-9302-5699026006C7}" type="parTrans" cxnId="{1AF717F5-EB9E-47F2-9BA9-A7B528BED1E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C6C7E-140F-41DC-AF14-627F96DFBD65}" type="sibTrans" cxnId="{1AF717F5-EB9E-47F2-9BA9-A7B528BED1E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07A1A-038B-42FB-820F-B88F0A25D95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НАРК (Национальное агентство развития квалификаций)</a:t>
          </a:r>
        </a:p>
        <a:p>
          <a:endParaRPr lang="ru-RU" sz="20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E1F8E-BA6F-4F94-9A28-C9CDB8C85E61}" type="parTrans" cxnId="{5E028F25-81D6-46CD-8D68-84225FD452D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40470-A6C7-4337-8A57-695227325F78}" type="sibTrans" cxnId="{5E028F25-81D6-46CD-8D68-84225FD452D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9B284-8B93-426A-A50F-F3632572BE1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СПК (Совет по профессиональным квалификациям) - </a:t>
          </a:r>
          <a:r>
            <a:rPr lang="ru-RU" sz="2000" b="1" u="non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ФРиО</a:t>
          </a:r>
          <a:endParaRPr lang="ru-RU" sz="2000" b="1" u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65F66-C1CD-42B5-9BEB-41497433A8FB}" type="parTrans" cxnId="{0CA6DD4F-7FBE-444B-B3A4-695B9321356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BDB46-EB98-4779-AAD7-628D6174B921}" type="sibTrans" cxnId="{0CA6DD4F-7FBE-444B-B3A4-695B9321356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B085B-97C0-4DBB-8F22-EF56E4C408EF}">
      <dgm:prSet phldrT="[Текст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ЦОК (Центры оценки квалификаций)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605C7-4BF9-4584-A04B-0D7C11BEBD76}" type="parTrans" cxnId="{46337B09-6E86-4F57-BB14-19BAFF5D811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3B93D-DBEB-463B-93D4-F10045C345C5}" type="sibTrans" cxnId="{46337B09-6E86-4F57-BB14-19BAFF5D811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C290F-99C9-4BF8-88AF-4E82A599C078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Лаборатории и экзаменационные площадки при </a:t>
          </a:r>
          <a:r>
            <a:rPr lang="ru-RU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ЦОКах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B799A-615F-4E78-9160-9D58ED84B015}" type="parTrans" cxnId="{34FE56FE-189D-41FA-A54E-898276E3531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BCE49-7BCD-49EE-B547-7D688B24EAA6}" type="sibTrans" cxnId="{34FE56FE-189D-41FA-A54E-898276E3531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BF388-5390-4ABB-8777-DA53EBBE459D}" type="pres">
      <dgm:prSet presAssocID="{EE3028FF-E81B-42A2-90BE-110DD074A5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9D1AB-00DF-4047-8786-C4B7B8A46F2D}" type="pres">
      <dgm:prSet presAssocID="{E95C290F-99C9-4BF8-88AF-4E82A599C078}" presName="boxAndChildren" presStyleCnt="0"/>
      <dgm:spPr/>
    </dgm:pt>
    <dgm:pt modelId="{0F0C7B90-E865-4DA8-B729-29C4F3255EAB}" type="pres">
      <dgm:prSet presAssocID="{E95C290F-99C9-4BF8-88AF-4E82A599C078}" presName="parentTextBox" presStyleLbl="node1" presStyleIdx="0" presStyleCnt="5" custLinFactNeighborY="-46932"/>
      <dgm:spPr/>
      <dgm:t>
        <a:bodyPr/>
        <a:lstStyle/>
        <a:p>
          <a:endParaRPr lang="ru-RU"/>
        </a:p>
      </dgm:t>
    </dgm:pt>
    <dgm:pt modelId="{732309FF-3DC5-4CC6-B547-A9CF3EC42833}" type="pres">
      <dgm:prSet presAssocID="{8A53B93D-DBEB-463B-93D4-F10045C345C5}" presName="sp" presStyleCnt="0"/>
      <dgm:spPr/>
    </dgm:pt>
    <dgm:pt modelId="{33C8A8F5-590E-4C56-8BF5-FE04CC7F392C}" type="pres">
      <dgm:prSet presAssocID="{27AB085B-97C0-4DBB-8F22-EF56E4C408EF}" presName="arrowAndChildren" presStyleCnt="0"/>
      <dgm:spPr/>
    </dgm:pt>
    <dgm:pt modelId="{FEBAD8DB-778F-4426-AD80-64E22E2F5D60}" type="pres">
      <dgm:prSet presAssocID="{27AB085B-97C0-4DBB-8F22-EF56E4C408EF}" presName="parentTextArrow" presStyleLbl="node1" presStyleIdx="1" presStyleCnt="5" custLinFactNeighborY="-13082"/>
      <dgm:spPr/>
      <dgm:t>
        <a:bodyPr/>
        <a:lstStyle/>
        <a:p>
          <a:endParaRPr lang="ru-RU"/>
        </a:p>
      </dgm:t>
    </dgm:pt>
    <dgm:pt modelId="{4B3B91D3-3694-43CB-88A5-CA0DECD33C02}" type="pres">
      <dgm:prSet presAssocID="{4EFBDB46-EB98-4779-AAD7-628D6174B921}" presName="sp" presStyleCnt="0"/>
      <dgm:spPr/>
    </dgm:pt>
    <dgm:pt modelId="{A9945243-65B7-4EB0-BECE-708CE3FA142C}" type="pres">
      <dgm:prSet presAssocID="{7629B284-8B93-426A-A50F-F3632572BE14}" presName="arrowAndChildren" presStyleCnt="0"/>
      <dgm:spPr/>
    </dgm:pt>
    <dgm:pt modelId="{578ABAD1-0CCE-49C5-8789-66E75A0F81A9}" type="pres">
      <dgm:prSet presAssocID="{7629B284-8B93-426A-A50F-F3632572BE14}" presName="parentTextArrow" presStyleLbl="node1" presStyleIdx="2" presStyleCnt="5" custLinFactNeighborY="-5391"/>
      <dgm:spPr/>
      <dgm:t>
        <a:bodyPr/>
        <a:lstStyle/>
        <a:p>
          <a:endParaRPr lang="ru-RU"/>
        </a:p>
      </dgm:t>
    </dgm:pt>
    <dgm:pt modelId="{1C9384CC-1596-4434-B201-238EB2445968}" type="pres">
      <dgm:prSet presAssocID="{0F240470-A6C7-4337-8A57-695227325F78}" presName="sp" presStyleCnt="0"/>
      <dgm:spPr/>
    </dgm:pt>
    <dgm:pt modelId="{DCEC49A2-E87F-4C87-AB72-A4098CA53163}" type="pres">
      <dgm:prSet presAssocID="{72307A1A-038B-42FB-820F-B88F0A25D956}" presName="arrowAndChildren" presStyleCnt="0"/>
      <dgm:spPr/>
    </dgm:pt>
    <dgm:pt modelId="{4AAA31B1-6BF2-406F-8D6A-594C5D8012A8}" type="pres">
      <dgm:prSet presAssocID="{72307A1A-038B-42FB-820F-B88F0A25D956}" presName="parentTextArrow" presStyleLbl="node1" presStyleIdx="3" presStyleCnt="5" custLinFactNeighborX="-900" custLinFactNeighborY="520"/>
      <dgm:spPr/>
      <dgm:t>
        <a:bodyPr/>
        <a:lstStyle/>
        <a:p>
          <a:endParaRPr lang="ru-RU"/>
        </a:p>
      </dgm:t>
    </dgm:pt>
    <dgm:pt modelId="{553A1774-E225-4EE9-8A4E-5D64545F29A2}" type="pres">
      <dgm:prSet presAssocID="{587C6C7E-140F-41DC-AF14-627F96DFBD65}" presName="sp" presStyleCnt="0"/>
      <dgm:spPr/>
    </dgm:pt>
    <dgm:pt modelId="{EFECFA1B-F889-42E7-A4D7-5AAB0B1746A9}" type="pres">
      <dgm:prSet presAssocID="{CA6731FC-2553-4C4C-8401-15832E34F681}" presName="arrowAndChildren" presStyleCnt="0"/>
      <dgm:spPr/>
    </dgm:pt>
    <dgm:pt modelId="{0DCE1F96-075C-4938-AFFD-B738D131CB24}" type="pres">
      <dgm:prSet presAssocID="{CA6731FC-2553-4C4C-8401-15832E34F681}" presName="parentTextArrow" presStyleLbl="node1" presStyleIdx="4" presStyleCnt="5" custLinFactNeighborY="-6872"/>
      <dgm:spPr/>
      <dgm:t>
        <a:bodyPr/>
        <a:lstStyle/>
        <a:p>
          <a:endParaRPr lang="ru-RU"/>
        </a:p>
      </dgm:t>
    </dgm:pt>
  </dgm:ptLst>
  <dgm:cxnLst>
    <dgm:cxn modelId="{BB4EE7FB-83F5-411C-B17C-3A5FEE4E33E3}" type="presOf" srcId="{E95C290F-99C9-4BF8-88AF-4E82A599C078}" destId="{0F0C7B90-E865-4DA8-B729-29C4F3255EAB}" srcOrd="0" destOrd="0" presId="urn:microsoft.com/office/officeart/2005/8/layout/process4"/>
    <dgm:cxn modelId="{F81730DF-80F2-4A40-9C65-C328561FCAC4}" type="presOf" srcId="{72307A1A-038B-42FB-820F-B88F0A25D956}" destId="{4AAA31B1-6BF2-406F-8D6A-594C5D8012A8}" srcOrd="0" destOrd="0" presId="urn:microsoft.com/office/officeart/2005/8/layout/process4"/>
    <dgm:cxn modelId="{0CA6DD4F-7FBE-444B-B3A4-695B93213567}" srcId="{EE3028FF-E81B-42A2-90BE-110DD074A5FF}" destId="{7629B284-8B93-426A-A50F-F3632572BE14}" srcOrd="2" destOrd="0" parTransId="{13265F66-C1CD-42B5-9BEB-41497433A8FB}" sibTransId="{4EFBDB46-EB98-4779-AAD7-628D6174B921}"/>
    <dgm:cxn modelId="{47A63ECE-5C95-4798-9F10-AEC343478D7B}" type="presOf" srcId="{EE3028FF-E81B-42A2-90BE-110DD074A5FF}" destId="{7BBBF388-5390-4ABB-8777-DA53EBBE459D}" srcOrd="0" destOrd="0" presId="urn:microsoft.com/office/officeart/2005/8/layout/process4"/>
    <dgm:cxn modelId="{5E028F25-81D6-46CD-8D68-84225FD452DB}" srcId="{EE3028FF-E81B-42A2-90BE-110DD074A5FF}" destId="{72307A1A-038B-42FB-820F-B88F0A25D956}" srcOrd="1" destOrd="0" parTransId="{A97E1F8E-BA6F-4F94-9A28-C9CDB8C85E61}" sibTransId="{0F240470-A6C7-4337-8A57-695227325F78}"/>
    <dgm:cxn modelId="{F7F2D52E-EA06-4B44-8516-55386E8B8590}" type="presOf" srcId="{27AB085B-97C0-4DBB-8F22-EF56E4C408EF}" destId="{FEBAD8DB-778F-4426-AD80-64E22E2F5D60}" srcOrd="0" destOrd="0" presId="urn:microsoft.com/office/officeart/2005/8/layout/process4"/>
    <dgm:cxn modelId="{46337B09-6E86-4F57-BB14-19BAFF5D8114}" srcId="{EE3028FF-E81B-42A2-90BE-110DD074A5FF}" destId="{27AB085B-97C0-4DBB-8F22-EF56E4C408EF}" srcOrd="3" destOrd="0" parTransId="{DE7605C7-4BF9-4584-A04B-0D7C11BEBD76}" sibTransId="{8A53B93D-DBEB-463B-93D4-F10045C345C5}"/>
    <dgm:cxn modelId="{381FD27A-A2F9-4091-8BA2-B41F9310EE1B}" type="presOf" srcId="{CA6731FC-2553-4C4C-8401-15832E34F681}" destId="{0DCE1F96-075C-4938-AFFD-B738D131CB24}" srcOrd="0" destOrd="0" presId="urn:microsoft.com/office/officeart/2005/8/layout/process4"/>
    <dgm:cxn modelId="{BAA31528-4B77-4675-99F1-9647E48BF52D}" type="presOf" srcId="{7629B284-8B93-426A-A50F-F3632572BE14}" destId="{578ABAD1-0CCE-49C5-8789-66E75A0F81A9}" srcOrd="0" destOrd="0" presId="urn:microsoft.com/office/officeart/2005/8/layout/process4"/>
    <dgm:cxn modelId="{34FE56FE-189D-41FA-A54E-898276E35313}" srcId="{EE3028FF-E81B-42A2-90BE-110DD074A5FF}" destId="{E95C290F-99C9-4BF8-88AF-4E82A599C078}" srcOrd="4" destOrd="0" parTransId="{580B799A-615F-4E78-9160-9D58ED84B015}" sibTransId="{1D5BCE49-7BCD-49EE-B547-7D688B24EAA6}"/>
    <dgm:cxn modelId="{1AF717F5-EB9E-47F2-9BA9-A7B528BED1EF}" srcId="{EE3028FF-E81B-42A2-90BE-110DD074A5FF}" destId="{CA6731FC-2553-4C4C-8401-15832E34F681}" srcOrd="0" destOrd="0" parTransId="{2173542D-F4BC-4DAC-9302-5699026006C7}" sibTransId="{587C6C7E-140F-41DC-AF14-627F96DFBD65}"/>
    <dgm:cxn modelId="{0DC62B42-0954-4909-A7FE-F6DDF7250948}" type="presParOf" srcId="{7BBBF388-5390-4ABB-8777-DA53EBBE459D}" destId="{4149D1AB-00DF-4047-8786-C4B7B8A46F2D}" srcOrd="0" destOrd="0" presId="urn:microsoft.com/office/officeart/2005/8/layout/process4"/>
    <dgm:cxn modelId="{81571129-7B78-41A6-883C-6A8BF1D6C963}" type="presParOf" srcId="{4149D1AB-00DF-4047-8786-C4B7B8A46F2D}" destId="{0F0C7B90-E865-4DA8-B729-29C4F3255EAB}" srcOrd="0" destOrd="0" presId="urn:microsoft.com/office/officeart/2005/8/layout/process4"/>
    <dgm:cxn modelId="{D120FB6A-B1DC-4871-BF45-1D9C94CC3F33}" type="presParOf" srcId="{7BBBF388-5390-4ABB-8777-DA53EBBE459D}" destId="{732309FF-3DC5-4CC6-B547-A9CF3EC42833}" srcOrd="1" destOrd="0" presId="urn:microsoft.com/office/officeart/2005/8/layout/process4"/>
    <dgm:cxn modelId="{1C4AA626-4DEF-4704-AC6F-D14B776C50F3}" type="presParOf" srcId="{7BBBF388-5390-4ABB-8777-DA53EBBE459D}" destId="{33C8A8F5-590E-4C56-8BF5-FE04CC7F392C}" srcOrd="2" destOrd="0" presId="urn:microsoft.com/office/officeart/2005/8/layout/process4"/>
    <dgm:cxn modelId="{4C1E5016-A579-49BA-917F-B44B1953794B}" type="presParOf" srcId="{33C8A8F5-590E-4C56-8BF5-FE04CC7F392C}" destId="{FEBAD8DB-778F-4426-AD80-64E22E2F5D60}" srcOrd="0" destOrd="0" presId="urn:microsoft.com/office/officeart/2005/8/layout/process4"/>
    <dgm:cxn modelId="{58D21D03-C0B8-482F-A47D-9F5F9BF46045}" type="presParOf" srcId="{7BBBF388-5390-4ABB-8777-DA53EBBE459D}" destId="{4B3B91D3-3694-43CB-88A5-CA0DECD33C02}" srcOrd="3" destOrd="0" presId="urn:microsoft.com/office/officeart/2005/8/layout/process4"/>
    <dgm:cxn modelId="{1C8C7EE5-B027-42F4-845F-89D6BAD2F383}" type="presParOf" srcId="{7BBBF388-5390-4ABB-8777-DA53EBBE459D}" destId="{A9945243-65B7-4EB0-BECE-708CE3FA142C}" srcOrd="4" destOrd="0" presId="urn:microsoft.com/office/officeart/2005/8/layout/process4"/>
    <dgm:cxn modelId="{855D8A54-D20A-4F8C-9E80-9AEA24A029D7}" type="presParOf" srcId="{A9945243-65B7-4EB0-BECE-708CE3FA142C}" destId="{578ABAD1-0CCE-49C5-8789-66E75A0F81A9}" srcOrd="0" destOrd="0" presId="urn:microsoft.com/office/officeart/2005/8/layout/process4"/>
    <dgm:cxn modelId="{9015447D-0A9E-4E64-9D69-DFEBE93C009F}" type="presParOf" srcId="{7BBBF388-5390-4ABB-8777-DA53EBBE459D}" destId="{1C9384CC-1596-4434-B201-238EB2445968}" srcOrd="5" destOrd="0" presId="urn:microsoft.com/office/officeart/2005/8/layout/process4"/>
    <dgm:cxn modelId="{E6CBB357-27F6-4AE1-B3DB-AF3F095C015B}" type="presParOf" srcId="{7BBBF388-5390-4ABB-8777-DA53EBBE459D}" destId="{DCEC49A2-E87F-4C87-AB72-A4098CA53163}" srcOrd="6" destOrd="0" presId="urn:microsoft.com/office/officeart/2005/8/layout/process4"/>
    <dgm:cxn modelId="{06AFCF88-5314-4287-A017-679C6E364C1E}" type="presParOf" srcId="{DCEC49A2-E87F-4C87-AB72-A4098CA53163}" destId="{4AAA31B1-6BF2-406F-8D6A-594C5D8012A8}" srcOrd="0" destOrd="0" presId="urn:microsoft.com/office/officeart/2005/8/layout/process4"/>
    <dgm:cxn modelId="{4A290021-5085-442A-8886-BDD1982D51C4}" type="presParOf" srcId="{7BBBF388-5390-4ABB-8777-DA53EBBE459D}" destId="{553A1774-E225-4EE9-8A4E-5D64545F29A2}" srcOrd="7" destOrd="0" presId="urn:microsoft.com/office/officeart/2005/8/layout/process4"/>
    <dgm:cxn modelId="{6548A864-E412-46A2-978A-DA5E5CEE9EB7}" type="presParOf" srcId="{7BBBF388-5390-4ABB-8777-DA53EBBE459D}" destId="{EFECFA1B-F889-42E7-A4D7-5AAB0B1746A9}" srcOrd="8" destOrd="0" presId="urn:microsoft.com/office/officeart/2005/8/layout/process4"/>
    <dgm:cxn modelId="{849715EA-8BEC-40F1-A1E7-4489E42CB569}" type="presParOf" srcId="{EFECFA1B-F889-42E7-A4D7-5AAB0B1746A9}" destId="{0DCE1F96-075C-4938-AFFD-B738D131CB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C7B90-E865-4DA8-B729-29C4F3255EAB}">
      <dsp:nvSpPr>
        <dsp:cNvPr id="0" name=""/>
        <dsp:cNvSpPr/>
      </dsp:nvSpPr>
      <dsp:spPr>
        <a:xfrm>
          <a:off x="0" y="3960443"/>
          <a:ext cx="8004175" cy="70394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Лаборатории и экзаменационные площадки при </a:t>
          </a:r>
          <a:r>
            <a:rPr lang="ru-RU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ЦОКах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60443"/>
        <a:ext cx="8004175" cy="703944"/>
      </dsp:txXfrm>
    </dsp:sp>
    <dsp:sp modelId="{FEBAD8DB-778F-4426-AD80-64E22E2F5D60}">
      <dsp:nvSpPr>
        <dsp:cNvPr id="0" name=""/>
        <dsp:cNvSpPr/>
      </dsp:nvSpPr>
      <dsp:spPr>
        <a:xfrm rot="10800000">
          <a:off x="0" y="3077076"/>
          <a:ext cx="8004175" cy="1082666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ЦОК (Центры оценки квалификаций)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077076"/>
        <a:ext cx="8004175" cy="1082666"/>
      </dsp:txXfrm>
    </dsp:sp>
    <dsp:sp modelId="{578ABAD1-0CCE-49C5-8789-66E75A0F81A9}">
      <dsp:nvSpPr>
        <dsp:cNvPr id="0" name=""/>
        <dsp:cNvSpPr/>
      </dsp:nvSpPr>
      <dsp:spPr>
        <a:xfrm rot="10800000">
          <a:off x="0" y="2088237"/>
          <a:ext cx="8004175" cy="1082666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СПК (Совет по профессиональным квалификациям) - </a:t>
          </a:r>
          <a:r>
            <a:rPr lang="ru-RU" sz="2000" b="1" u="none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ФРиО</a:t>
          </a:r>
          <a:endParaRPr lang="ru-RU" sz="2000" b="1" u="none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088237"/>
        <a:ext cx="8004175" cy="1082666"/>
      </dsp:txXfrm>
    </dsp:sp>
    <dsp:sp modelId="{4AAA31B1-6BF2-406F-8D6A-594C5D8012A8}">
      <dsp:nvSpPr>
        <dsp:cNvPr id="0" name=""/>
        <dsp:cNvSpPr/>
      </dsp:nvSpPr>
      <dsp:spPr>
        <a:xfrm rot="10800000">
          <a:off x="0" y="1080126"/>
          <a:ext cx="8004175" cy="1082666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НАРК (Национальное агентство развития квалификаций)</a:t>
          </a:r>
        </a:p>
        <a:p>
          <a:pPr lvl="0" algn="ctr">
            <a:spcBef>
              <a:spcPct val="0"/>
            </a:spcBef>
          </a:pPr>
          <a:endParaRPr lang="ru-RU" sz="20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080126"/>
        <a:ext cx="8004175" cy="1082666"/>
      </dsp:txXfrm>
    </dsp:sp>
    <dsp:sp modelId="{0DCE1F96-075C-4938-AFFD-B738D131CB24}">
      <dsp:nvSpPr>
        <dsp:cNvPr id="0" name=""/>
        <dsp:cNvSpPr/>
      </dsp:nvSpPr>
      <dsp:spPr>
        <a:xfrm rot="10800000">
          <a:off x="0" y="0"/>
          <a:ext cx="8004175" cy="1082666"/>
        </a:xfrm>
        <a:prstGeom prst="upArrowCallou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Национальный совет при Президенте РФ по профессиональным квалификациям</a:t>
          </a:r>
          <a:endParaRPr lang="ru-RU" sz="2000" b="1" u="none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8004175" cy="108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0B36-B37D-4276-8064-6279AF9B2AD4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5441-AFC6-489E-B389-2306CE6D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7C158-4437-4393-9E41-A2D051CF3321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751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18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218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18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18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18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D8959C-BFAD-4976-8577-EB5B24C8F1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7FB818-20DB-4A4E-86CD-C41235D44E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3D636-5FD6-40A9-805F-3FE0CA81A6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6" y="273050"/>
            <a:ext cx="109685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7485" y="1598613"/>
            <a:ext cx="538268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B007-BA0C-4E9B-B297-3E079F02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07E39-53A7-4A15-859C-CD59E8403D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251D92-7C4C-4524-B3DB-44B5F1E1AB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DEA64-F1CE-45CE-8CFF-457A792F9C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EC03C-7A80-499C-BCDC-EAB7727FB5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45262C-5F98-4091-B49C-CCEC0C278C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53AFB-ED1D-441D-9E54-766D6CD195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59913-2397-4C80-BBEC-74096CF979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BB7AD9-5DF2-4F86-84F7-3B6ACFCCA5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7B5EA6D-F855-402D-A44B-6C52667D0C0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208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00" y="1713056"/>
            <a:ext cx="8776683" cy="29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4077072"/>
            <a:ext cx="11377264" cy="33115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Требования к уровню образования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Требования к стажу работы</a:t>
            </a:r>
          </a:p>
          <a:p>
            <a:pPr marL="723900" indent="-723900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Требования к повышению квалификации персонала гостиницы</a:t>
            </a:r>
          </a:p>
          <a:p>
            <a:pPr marL="723900" indent="-723900"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1.4. Требования к знанию иностранных языков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480" y="2636912"/>
            <a:ext cx="9144000" cy="576263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Квалификационные требования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Порядком классификации объектов туристской индустрии №1215 </a:t>
            </a:r>
          </a:p>
        </p:txBody>
      </p:sp>
      <p:pic>
        <p:nvPicPr>
          <p:cNvPr id="16389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2636912"/>
            <a:ext cx="11593287" cy="460851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персоналу предъявляют следующие требования: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соблюдение должностных инструкций, правил внутреннего распорядка;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соблюдение стандартов предприятия и технологий обслуживания (</a:t>
            </a:r>
            <a:r>
              <a:rPr lang="ru-RU" sz="9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вид сотрудников, поведение сотрудников, техника безопасности, технологий обслуживания в различных службах средства размещения – </a:t>
            </a:r>
            <a:r>
              <a:rPr lang="ru-RU" sz="96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</a:t>
            </a:r>
            <a:r>
              <a:rPr lang="ru-RU" sz="9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питания, номерного фонда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соблюдение санитарно-эпидемиологических норм и правил;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соблюдение мер пожарной безопасности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соблюдение инструкций о действиях в чрезвычайных ситуациях;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оказать первую помощь в ЧС;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требований нормативных документов   на услуги средств размещения;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умение работать с используемыми в различных службах средства размещения компьютерными системами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1988840"/>
            <a:ext cx="9144000" cy="576263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всех категорий средств размещения</a:t>
            </a:r>
          </a:p>
        </p:txBody>
      </p:sp>
      <p:pic>
        <p:nvPicPr>
          <p:cNvPr id="17413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0" y="2276872"/>
            <a:ext cx="8229600" cy="6477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руководителя гостиницы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0" y="3501008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Приказ Минтруда России от 07.05.2015 N 282н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утверждении профессионального стандарта "Руководитель/управляющий гостиничного комплекса/сети гостиниц"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(Зарегистрировано в Минюсте России 26.05.2015 N 37395)</a:t>
            </a:r>
          </a:p>
        </p:txBody>
      </p:sp>
      <p:pic>
        <p:nvPicPr>
          <p:cNvPr id="21509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pointeresu.ru/wp-content/uploads/2016/02/%D0%BF%D0%BE%D0%B8%D0%BD%D1%82%D0%B5%D1%80%D0%B5%D1%81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552" y="306896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911424" y="2060575"/>
            <a:ext cx="107291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Федеральный закон от 02.05.2015 N 122-ФЗ 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 внесении изменений в Трудовой кодекс Российской Федерации и статьи 11 и 73 Федерального закона "Об образовании в Российской Федерации"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ТК РФ</a:t>
            </a:r>
          </a:p>
          <a:p>
            <a:pPr algn="ctr">
              <a:buFont typeface="Wingdings" pitchFamily="2" charset="2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195.3. Порядок применения профессиональных стандартов</a:t>
            </a:r>
          </a:p>
          <a:p>
            <a:pPr algn="ctr">
              <a:buFont typeface="Arial" charset="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Федеральный закон вступает в силу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июля 2016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912" y="980728"/>
            <a:ext cx="6012160" cy="167565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Вступает в силу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с 1 января 2017г. 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3861048"/>
            <a:ext cx="10873208" cy="3886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ФЗ № 238 « О независимой оценке квалификации»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Разработан Минтрудом РФ </a:t>
            </a:r>
          </a:p>
          <a:p>
            <a:pPr algn="ctr">
              <a:buNone/>
            </a:pPr>
            <a:r>
              <a:rPr lang="ru-RU" b="1" dirty="0" smtClean="0"/>
              <a:t>3 июля 2016г. подписал Президент РФ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7170" name="Picture 2" descr="http://sovethr.ru/wp-content/uploads/2016/05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476672"/>
            <a:ext cx="372431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351587" y="1484784"/>
          <a:ext cx="8004175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7608" y="404664"/>
            <a:ext cx="8352928" cy="1008112"/>
          </a:xfrm>
        </p:spPr>
        <p:txBody>
          <a:bodyPr>
            <a:noAutofit/>
          </a:bodyPr>
          <a:lstStyle/>
          <a:p>
            <a:r>
              <a:rPr lang="ru-RU" sz="3867" dirty="0">
                <a:solidFill>
                  <a:srgbClr val="C00000"/>
                </a:solidFill>
              </a:rPr>
              <a:t>ОЦЕНКА КВАЛИФИКАЦИЙ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24000" y="404664"/>
            <a:ext cx="904152" cy="12190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xmlns="" val="15490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276872"/>
            <a:ext cx="8964488" cy="13716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Национальный совет при Президенте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РФ по профессиональным квалификациям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3645024"/>
            <a:ext cx="8373616" cy="388620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Координатор системы независимой оценки квалификации</a:t>
            </a:r>
            <a:endParaRPr lang="ru-RU" dirty="0"/>
          </a:p>
        </p:txBody>
      </p:sp>
      <p:pic>
        <p:nvPicPr>
          <p:cNvPr id="1026" name="Picture 2" descr="https://im0-tub-ru.yandex.net/i?id=b673d4441f7d6e61504e284f5c9e6e9a&amp;n=33&amp;h=215&amp;w=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476672"/>
            <a:ext cx="25431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1484784"/>
            <a:ext cx="9324528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Национальное Агентство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Развития Квалификаций  (НАРК)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/>
              <a:t> Формирует и осуществляет ведение </a:t>
            </a:r>
            <a:br>
              <a:rPr lang="ru-RU" sz="2800" dirty="0"/>
            </a:br>
            <a:r>
              <a:rPr lang="ru-RU" sz="2800" dirty="0"/>
              <a:t>информационно-справочного ресурса «Реестр независимой оценки квалификаций».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5517232"/>
            <a:ext cx="8784976" cy="3886200"/>
          </a:xfrm>
        </p:spPr>
        <p:txBody>
          <a:bodyPr/>
          <a:lstStyle/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http://rark31.ru/wp-content/uploads/2013/11/NAR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260648"/>
            <a:ext cx="21240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16" y="2564904"/>
            <a:ext cx="10297144" cy="388620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(Совет по профессиональным квалификациям)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/>
              <a:t>   Наделяется полномочием по отбору юридических лиц для проведения оценки квалификации </a:t>
            </a:r>
          </a:p>
          <a:p>
            <a:pPr algn="ctr">
              <a:buNone/>
            </a:pPr>
            <a:r>
              <a:rPr lang="ru-RU" dirty="0" smtClean="0"/>
              <a:t>(Центры оценки квалификации - ЦОК)</a:t>
            </a:r>
            <a:endParaRPr lang="ru-RU" dirty="0"/>
          </a:p>
        </p:txBody>
      </p:sp>
      <p:pic>
        <p:nvPicPr>
          <p:cNvPr id="44034" name="Picture 2" descr="http://hotelier-restaurateur.ru/wp-content/uploads/2016/10/f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548680"/>
            <a:ext cx="477463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692696"/>
            <a:ext cx="8856984" cy="3886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ЦОК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Юридическое лицо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осуществляющее в соответствии с ФЗ деятельность по оценке квалификации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Соискатели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ФИЗИЧЕСКИЕ ЛИЦА</a:t>
            </a:r>
            <a:r>
              <a:rPr lang="ru-RU" dirty="0" smtClean="0"/>
              <a:t>, ПРЕТЕНДУЮЩИЕ НА ПОДТВЕРЖДЕНИЕ КВАЛИФИКАЦИИ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Оценка проходит в виде профессионального экзамена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241281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720" y="1844824"/>
            <a:ext cx="4896544" cy="3003822"/>
          </a:xfrm>
          <a:noFill/>
        </p:spPr>
      </p:pic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1524000" y="5013176"/>
            <a:ext cx="94057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АКТУАЛЬНЫЕ ТРЕБОВАНИЯ К ПЕРСОНАЛУ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ГОСТИНИЦ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ИНЫХ СРЕДСТВ РАЗМЕЩЕНИЙ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ВАЖНО!!!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16" y="1981200"/>
            <a:ext cx="10585176" cy="38862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Оценка квалификации будет </a:t>
            </a:r>
            <a:r>
              <a:rPr lang="ru-RU" b="1" dirty="0" smtClean="0">
                <a:solidFill>
                  <a:srgbClr val="C00000"/>
                </a:solidFill>
              </a:rPr>
              <a:t>добровольной </a:t>
            </a:r>
            <a:r>
              <a:rPr lang="ru-RU" b="1" dirty="0" smtClean="0"/>
              <a:t>для граждан, включая работников и работодателей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и не повлечет за собой каких-либо обязательных последствий или требований, в том числе при приеме на работу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(до введения обязательной)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8880"/>
            <a:ext cx="5976664" cy="13716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5">
                    <a:lumMod val="25000"/>
                  </a:schemeClr>
                </a:solidFill>
              </a:rPr>
              <a:t>БЛАГОДАРЮ </a:t>
            </a:r>
            <a:r>
              <a:rPr lang="ru-RU" sz="54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25000"/>
                  </a:schemeClr>
                </a:solidFill>
              </a:rPr>
              <a:t>ЗА </a:t>
            </a:r>
            <a:br>
              <a:rPr lang="ru-RU" sz="5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25000"/>
                  </a:schemeClr>
                </a:solidFill>
              </a:rPr>
              <a:t>ВНИМАНИЕ</a:t>
            </a:r>
            <a:r>
              <a:rPr lang="ru-RU" sz="5400" b="1" dirty="0">
                <a:solidFill>
                  <a:schemeClr val="accent5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2050" name="Picture 2" descr="http://www.tom-gray.com/wp-content/uploads/2014/01/identify-potential-buyers-crowd-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548680"/>
            <a:ext cx="5784858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2996952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Официальный сайт: </a:t>
            </a:r>
            <a:r>
              <a:rPr lang="en-US" sz="2800" b="1" dirty="0">
                <a:solidFill>
                  <a:srgbClr val="C00000"/>
                </a:solidFill>
              </a:rPr>
              <a:t>samaragosttur.ru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E-mail: </a:t>
            </a:r>
            <a:r>
              <a:rPr lang="ru-RU" sz="2800" b="1" dirty="0">
                <a:solidFill>
                  <a:schemeClr val="bg2"/>
                </a:solidFill>
              </a:rPr>
              <a:t>   </a:t>
            </a:r>
            <a:r>
              <a:rPr lang="en-US" sz="2800" b="1" dirty="0">
                <a:solidFill>
                  <a:schemeClr val="bg2"/>
                </a:solidFill>
              </a:rPr>
              <a:t>zimim@mail.ru</a:t>
            </a:r>
          </a:p>
          <a:p>
            <a:endParaRPr lang="ru-RU" sz="2800" b="1" dirty="0">
              <a:solidFill>
                <a:schemeClr val="bg2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8 987 950 63 33</a:t>
            </a:r>
            <a:r>
              <a:rPr lang="ru-RU" sz="2800" b="1" dirty="0">
                <a:solidFill>
                  <a:schemeClr val="bg2"/>
                </a:solidFill>
              </a:rPr>
              <a:t>; 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8 987 950 73 33</a:t>
            </a:r>
          </a:p>
          <a:p>
            <a:endParaRPr lang="ru-RU" sz="2800" b="1" dirty="0">
              <a:solidFill>
                <a:schemeClr val="bg2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8 927 26 09 131</a:t>
            </a:r>
            <a:r>
              <a:rPr lang="ru-RU" sz="2800" b="1" dirty="0">
                <a:solidFill>
                  <a:schemeClr val="bg2"/>
                </a:solidFill>
              </a:rPr>
              <a:t>; 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8 927 60 40 700;       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bg2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692696"/>
            <a:ext cx="66636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24000" y="1916832"/>
            <a:ext cx="8713788" cy="719138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регламентирующие требования к персоналу средств размещения РФ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3114675"/>
            <a:ext cx="11017224" cy="3743325"/>
          </a:xfrm>
        </p:spPr>
        <p:txBody>
          <a:bodyPr rtlCol="0">
            <a:no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"КВАЛИФИКАЦИОННЫЕ ХАРАКТЕРИСТИКИ ДОЛЖНОСТЕЙ РАБОТНИКОВ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 СФЕРЫ ТУРИЗМА»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 от 12 марта 2012 г. N 220н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Порядок   классификации объектов туристской индустрии, включающих гостиницы и иные средства размещения, горнолыжные трассы и пляжи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культуры РФ №1215  от 14 июля 2014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 № 8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ГОСТ Р 54603-2011  Услуги  средств размещения. Общие требования  к обслуживающему  персоналу средств размещения. 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Действует с 01.01.2013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844824"/>
            <a:ext cx="9793087" cy="4751387"/>
          </a:xfrm>
        </p:spPr>
        <p:txBody>
          <a:bodyPr rtlCol="0">
            <a:noAutofit/>
          </a:bodyPr>
          <a:lstStyle/>
          <a:p>
            <a:pPr marL="0" indent="95250" algn="ctr" fontAlgn="auto">
              <a:spcAft>
                <a:spcPts val="0"/>
              </a:spcAft>
              <a:buNone/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V. Квалификационные характеристики работников, осуществляющих гостиничную деятельность</a:t>
            </a:r>
          </a:p>
          <a:p>
            <a:pPr marL="0" indent="95250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РУКОВОДИТЕЛЕЙ 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гостиницы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службы гостиничного фонда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службы приема и размещения</a:t>
            </a:r>
          </a:p>
          <a:p>
            <a:pPr marL="0" indent="95250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СПЕЦИАЛИСТОВ 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Дежурный по этажу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 службы приема и размещения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Консьерж</a:t>
            </a:r>
          </a:p>
          <a:p>
            <a:pPr marL="0" indent="95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Портье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chateau-vaudreuil.com/wp-content/uploads/sites/2/2013/05/hotel-staf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3284983"/>
            <a:ext cx="3888432" cy="320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1960566"/>
            <a:ext cx="11665296" cy="4897437"/>
          </a:xfrm>
        </p:spPr>
        <p:txBody>
          <a:bodyPr rtlCol="0">
            <a:noAutofit/>
          </a:bodyPr>
          <a:lstStyle/>
          <a:p>
            <a:pPr marL="273050" indent="-273050" algn="ctr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РУКОВОДИТЕЛЕЙ 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гостиниц</a:t>
            </a:r>
          </a:p>
          <a:p>
            <a:pPr marL="273050" indent="-273050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квалификации.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(экономическое, техническое),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(гостиничное дело, менеджмент организаций туризма и гостиничного хозяйства, экономика и управление на предприятиях туризма и гостиничного хозяйства)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на руководящих должностях в гостиничном хозяйстве не менее 5 лет.</a:t>
            </a:r>
          </a:p>
          <a:p>
            <a:pPr marL="273050" indent="-273050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службы гостиничного фонда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службы приема и размещения</a:t>
            </a:r>
          </a:p>
          <a:p>
            <a:pPr marL="273050" indent="-273050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квалификации.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(гостиничное дело, менеджмент организаций туризма и гостиничного хозяйства)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стаж работы не менее 1 года или среднее профессиональное образование по специальности "Гостиничный сервис" и стаж работы в гостиничном хозяйстве не менее 3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960566"/>
            <a:ext cx="11305256" cy="4897437"/>
          </a:xfrm>
        </p:spPr>
        <p:txBody>
          <a:bodyPr rtlCol="0">
            <a:noAutofit/>
          </a:bodyPr>
          <a:lstStyle/>
          <a:p>
            <a:pPr marL="273050" indent="-273050" algn="ctr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 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 службы приема и размещения</a:t>
            </a:r>
          </a:p>
          <a:p>
            <a:pPr marL="273050" indent="-273050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Требования к квалификации.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профессиональное образование (гостиничное дело, менеджмент организаций туризма и гостиничного хозяйства, экономика и управление на предприятиях туризма и гостиничного хозяйства)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предъявлений требований к стажу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среднее профессиональное образование по специальности "Гостиничный сервис" и стаж работы не менее 2 лет.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Консьерж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Портье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Дежурный по этажу</a:t>
            </a:r>
          </a:p>
          <a:p>
            <a:pPr marL="273050" indent="-273050" fontAlgn="auto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Требования к квалификации.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 по специальности "Гостиничный сервис" без предъявления требований к стажу работы.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911424" y="2420888"/>
            <a:ext cx="102251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Лица,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имеющие специальной подготовки или стажа работы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установленных в разделе "Требования к квалификации",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обладающие достаточным практическим опытом и выполняющие качественно и в полном объеме возложенные на них должностные обязанности,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аттестационной комиссии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назначаются на соответствующие должности так же, как и лица, имеющие специальную подготовку и стаж работы.</a:t>
            </a:r>
          </a:p>
        </p:txBody>
      </p:sp>
      <p:pic>
        <p:nvPicPr>
          <p:cNvPr id="9220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3501008"/>
            <a:ext cx="11089231" cy="4005262"/>
          </a:xfrm>
        </p:spPr>
        <p:txBody>
          <a:bodyPr/>
          <a:lstStyle/>
          <a:p>
            <a:pPr marL="0" indent="45085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4.3 К обслуживающему персоналу средств размещения всех типов и категорий предъявляют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 общие   требования.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4.3.1 Обслуживающий персонал средств размещения должен </a:t>
            </a:r>
            <a:r>
              <a:rPr lang="ru-RU" sz="28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иметь   соответствующее занимаемой должности  образование, квалификацию и профессиональную подготовку. </a:t>
            </a:r>
          </a:p>
          <a:p>
            <a:pPr marL="0" indent="4508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 обслуживающего персонала средств размещения должна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соответствовать требованиям, установленным действующими нормативными документами</a:t>
            </a:r>
          </a:p>
          <a:p>
            <a:pPr marL="0" indent="4508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479376" y="2060851"/>
            <a:ext cx="11161240" cy="1081087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 Р 54603-2011  Услуги  средств размещения.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требования к обслуживающему персоналу средств размещения 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Действует с 01.01.2013)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032" t="11250" r="27295" b="65000"/>
          <a:stretch>
            <a:fillRect/>
          </a:stretch>
        </p:blipFill>
        <p:spPr bwMode="auto">
          <a:xfrm>
            <a:off x="0" y="3"/>
            <a:ext cx="121920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132856"/>
            <a:ext cx="11377264" cy="720725"/>
          </a:xfrm>
        </p:spPr>
        <p:txBody>
          <a:bodyPr/>
          <a:lstStyle/>
          <a:p>
            <a:pPr algn="ctr" eaLnBrk="1" hangingPunct="1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К СОТРУДНИКАМ СРЕДСТВ РАЗМЕЩЕНИЯ – ГОСТ Р 54603-2011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2968625"/>
            <a:ext cx="7128792" cy="388937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Поведение (на основе знаний  нормативных документов и стандартов работы,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оказание услуг инвалидам 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группам)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Медицинские требования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Униформа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Знание иностранного языка (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4.3.14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294" name="Picture 6" descr="C:\Users\1\Downloads\новый Логотип Г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1913"/>
            <a:ext cx="5118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arsojob.ru/wp-content/uploads/2015/07/bb5c0310b022a3495c713b2c0a25152d-fbp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3429000"/>
            <a:ext cx="3635896" cy="303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1809</TotalTime>
  <Words>575</Words>
  <Application>Microsoft Office PowerPoint</Application>
  <PresentationFormat>Произвольный</PresentationFormat>
  <Paragraphs>135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Пиксел</vt:lpstr>
      <vt:lpstr>Слайд 1</vt:lpstr>
      <vt:lpstr>Слайд 2</vt:lpstr>
      <vt:lpstr>Документы, регламентирующие требования к персоналу средств размещения РФ</vt:lpstr>
      <vt:lpstr>Слайд 4</vt:lpstr>
      <vt:lpstr>Слайд 5</vt:lpstr>
      <vt:lpstr>Слайд 6</vt:lpstr>
      <vt:lpstr>Слайд 7</vt:lpstr>
      <vt:lpstr>ГОСТ Р 54603-2011  Услуги  средств размещения.  Общие требования к обслуживающему персоналу средств размещения (Действует с 01.01.2013)</vt:lpstr>
      <vt:lpstr>ОБЯЗАТЕЛЬНЫЕ ТРЕБОВАНИЯ К СОТРУДНИКАМ СРЕДСТВ РАЗМЕЩЕНИЯ – ГОСТ Р 54603-2011 </vt:lpstr>
      <vt:lpstr>Квалификационные требования в соответствии с Порядком классификации объектов туристской индустрии №1215 </vt:lpstr>
      <vt:lpstr>Для всех категорий средств размещения</vt:lpstr>
      <vt:lpstr>Профессиональный стандарт руководителя гостиницы</vt:lpstr>
      <vt:lpstr>Слайд 13</vt:lpstr>
      <vt:lpstr> Вступает в силу  с 1 января 2017г.  </vt:lpstr>
      <vt:lpstr>ОЦЕНКА КВАЛИФИКАЦИЙ</vt:lpstr>
      <vt:lpstr>  Национальный совет при Президенте РФ по профессиональным квалификациям </vt:lpstr>
      <vt:lpstr>     Национальное Агентство  Развития Квалификаций  (НАРК)     Формирует и осуществляет ведение  информационно-справочного ресурса «Реестр независимой оценки квалификаций».</vt:lpstr>
      <vt:lpstr>Слайд 18</vt:lpstr>
      <vt:lpstr>Слайд 19</vt:lpstr>
      <vt:lpstr>ВАЖНО!!!</vt:lpstr>
      <vt:lpstr>БЛАГОДАРЮ  ЗА  ВНИМАНИЕ!</vt:lpstr>
      <vt:lpstr>Слайд 22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нормативно-правовые документы гостиничной сферы</dc:title>
  <dc:creator>PC</dc:creator>
  <cp:lastModifiedBy>Ирина</cp:lastModifiedBy>
  <cp:revision>153</cp:revision>
  <dcterms:created xsi:type="dcterms:W3CDTF">2012-11-10T07:47:08Z</dcterms:created>
  <dcterms:modified xsi:type="dcterms:W3CDTF">2016-10-25T16:08:44Z</dcterms:modified>
</cp:coreProperties>
</file>